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4"/>
  </p:notesMasterIdLst>
  <p:sldIdLst>
    <p:sldId id="267" r:id="rId4"/>
    <p:sldId id="262" r:id="rId5"/>
    <p:sldId id="263" r:id="rId6"/>
    <p:sldId id="269" r:id="rId7"/>
    <p:sldId id="272" r:id="rId8"/>
    <p:sldId id="271" r:id="rId9"/>
    <p:sldId id="274" r:id="rId10"/>
    <p:sldId id="273" r:id="rId11"/>
    <p:sldId id="275" r:id="rId12"/>
    <p:sldId id="268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SamsungOne 450C" panose="020B0506030303020204" charset="0"/>
      <p:regular r:id="rId23"/>
    </p:embeddedFont>
    <p:embeddedFont>
      <p:font typeface="SamsungOne 800C" panose="020B0906030303020204" charset="0"/>
      <p:bold r:id="rId2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>
        <p:scale>
          <a:sx n="100" d="100"/>
          <a:sy n="100" d="100"/>
        </p:scale>
        <p:origin x="-48" y="-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02.06.2021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Тамагочи на </a:t>
            </a:r>
            <a:r>
              <a:rPr lang="en-US" b="1" dirty="0"/>
              <a:t>Android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r>
              <a:rPr lang="ru-RU" dirty="0"/>
              <a:t>Выполнил</a:t>
            </a:r>
            <a:r>
              <a:rPr lang="en-US" dirty="0"/>
              <a:t>: </a:t>
            </a:r>
            <a:r>
              <a:rPr lang="ru-RU" dirty="0"/>
              <a:t>Свинцов Александр</a:t>
            </a:r>
          </a:p>
          <a:p>
            <a:pPr algn="r"/>
            <a:r>
              <a:rPr lang="ru-RU" dirty="0"/>
              <a:t>Учитель</a:t>
            </a:r>
            <a:r>
              <a:rPr lang="en-US" dirty="0"/>
              <a:t>: </a:t>
            </a:r>
            <a:r>
              <a:rPr lang="ru-RU" dirty="0"/>
              <a:t>Николай Борисов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02.06.2021</a:t>
            </a:fld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02.06.2021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en-US" dirty="0"/>
              <a:t>//</a:t>
            </a:r>
            <a:r>
              <a:rPr lang="ru-RU" dirty="0"/>
              <a:t>Тамагочи на </a:t>
            </a:r>
            <a:r>
              <a:rPr lang="en-US" dirty="0"/>
              <a:t>Android</a:t>
            </a:r>
            <a:endParaRPr lang="ru-RU" dirty="0"/>
          </a:p>
        </p:txBody>
      </p:sp>
      <p:sp>
        <p:nvSpPr>
          <p:cNvPr id="6" name="Google Shape;558;p32">
            <a:extLst>
              <a:ext uri="{FF2B5EF4-FFF2-40B4-BE49-F238E27FC236}">
                <a16:creationId xmlns:a16="http://schemas.microsoft.com/office/drawing/2014/main" id="{3FAC8BA3-BED7-4DD5-ACAA-4AF64510A344}"/>
              </a:ext>
            </a:extLst>
          </p:cNvPr>
          <p:cNvSpPr txBox="1">
            <a:spLocks noGrp="1"/>
          </p:cNvSpPr>
          <p:nvPr/>
        </p:nvSpPr>
        <p:spPr>
          <a:xfrm>
            <a:off x="6188263" y="1514561"/>
            <a:ext cx="3630259" cy="1576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Light"/>
              <a:buNone/>
              <a:defRPr sz="42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Light"/>
              <a:buNone/>
              <a:defRPr sz="42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Light"/>
              <a:buNone/>
              <a:defRPr sz="42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Light"/>
              <a:buNone/>
              <a:defRPr sz="42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Light"/>
              <a:buNone/>
              <a:defRPr sz="42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Light"/>
              <a:buNone/>
              <a:defRPr sz="42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Light"/>
              <a:buNone/>
              <a:defRPr sz="42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Light"/>
              <a:buNone/>
              <a:defRPr sz="42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Light"/>
              <a:buNone/>
              <a:defRPr sz="42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2"/>
                </a:solidFill>
                <a:latin typeface="+mn-lt"/>
              </a:rPr>
              <a:t>Что такое</a:t>
            </a:r>
            <a:br>
              <a:rPr lang="ru-RU" dirty="0">
                <a:solidFill>
                  <a:schemeClr val="tx2"/>
                </a:solidFill>
                <a:highlight>
                  <a:schemeClr val="dk2"/>
                </a:highlight>
                <a:latin typeface="+mn-lt"/>
              </a:rPr>
            </a:br>
            <a:r>
              <a:rPr lang="ru-RU" dirty="0">
                <a:solidFill>
                  <a:schemeClr val="tx2"/>
                </a:solidFill>
                <a:latin typeface="+mn-lt"/>
              </a:rPr>
              <a:t>Тамагочи?</a:t>
            </a:r>
            <a:endParaRPr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7" name="Google Shape;559;p32">
            <a:extLst>
              <a:ext uri="{FF2B5EF4-FFF2-40B4-BE49-F238E27FC236}">
                <a16:creationId xmlns:a16="http://schemas.microsoft.com/office/drawing/2014/main" id="{7DF4C243-62FB-4102-9D98-F8B978A48F4D}"/>
              </a:ext>
            </a:extLst>
          </p:cNvPr>
          <p:cNvSpPr txBox="1">
            <a:spLocks noGrp="1"/>
          </p:cNvSpPr>
          <p:nvPr/>
        </p:nvSpPr>
        <p:spPr>
          <a:xfrm>
            <a:off x="5244289" y="3501384"/>
            <a:ext cx="5518208" cy="1658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ter"/>
              <a:buNone/>
              <a:defRPr sz="2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ter"/>
              <a:buNone/>
              <a:defRPr sz="2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ter"/>
              <a:buNone/>
              <a:defRPr sz="2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ter"/>
              <a:buNone/>
              <a:defRPr sz="2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ter"/>
              <a:buNone/>
              <a:defRPr sz="2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ter"/>
              <a:buNone/>
              <a:defRPr sz="2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ter"/>
              <a:buNone/>
              <a:defRPr sz="2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Inter"/>
              <a:buNone/>
              <a:defRPr sz="2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000" dirty="0">
                <a:solidFill>
                  <a:schemeClr val="tx2"/>
                </a:solidFill>
                <a:latin typeface="+mn-lt"/>
              </a:rPr>
              <a:t>Полноценный симулятор домашнего животного</a:t>
            </a:r>
            <a:endParaRPr lang="en-US" sz="2000" dirty="0">
              <a:solidFill>
                <a:schemeClr val="tx2"/>
              </a:solidFill>
              <a:latin typeface="+mn-l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+mn-lt"/>
              </a:rPr>
              <a:t>Кормить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+mn-lt"/>
              </a:rPr>
              <a:t>Поить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+mn-lt"/>
              </a:rPr>
              <a:t>Играть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dirty="0">
              <a:solidFill>
                <a:schemeClr val="tx2"/>
              </a:solidFill>
            </a:endParaRPr>
          </a:p>
        </p:txBody>
      </p:sp>
      <p:pic>
        <p:nvPicPr>
          <p:cNvPr id="8" name="Google Shape;560;p32">
            <a:extLst>
              <a:ext uri="{FF2B5EF4-FFF2-40B4-BE49-F238E27FC236}">
                <a16:creationId xmlns:a16="http://schemas.microsoft.com/office/drawing/2014/main" id="{F6ADA8AA-7B84-458E-BF90-65340983899F}"/>
              </a:ext>
            </a:extLst>
          </p:cNvPr>
          <p:cNvPicPr preferRelativeResize="0"/>
          <p:nvPr/>
        </p:nvPicPr>
        <p:blipFill>
          <a:blip r:embed="rId2"/>
          <a:srcRect l="4620" r="4620"/>
          <a:stretch/>
        </p:blipFill>
        <p:spPr>
          <a:xfrm>
            <a:off x="863138" y="1636299"/>
            <a:ext cx="3759212" cy="39583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Google Shape;561;p32">
            <a:extLst>
              <a:ext uri="{FF2B5EF4-FFF2-40B4-BE49-F238E27FC236}">
                <a16:creationId xmlns:a16="http://schemas.microsoft.com/office/drawing/2014/main" id="{87DBC2C2-68C5-417C-9821-FB3AFEF8552F}"/>
              </a:ext>
            </a:extLst>
          </p:cNvPr>
          <p:cNvSpPr txBox="1"/>
          <p:nvPr/>
        </p:nvSpPr>
        <p:spPr>
          <a:xfrm>
            <a:off x="1723670" y="1463243"/>
            <a:ext cx="4575457" cy="3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D2E27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02.06.2021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en-US" dirty="0"/>
              <a:t>//</a:t>
            </a:r>
            <a:r>
              <a:rPr lang="ru-RU" dirty="0"/>
              <a:t>Тамагочи на </a:t>
            </a:r>
            <a:r>
              <a:rPr lang="en-US" dirty="0"/>
              <a:t>Android</a:t>
            </a:r>
            <a:endParaRPr lang="ru-RU" dirty="0"/>
          </a:p>
        </p:txBody>
      </p:sp>
      <p:sp>
        <p:nvSpPr>
          <p:cNvPr id="9" name="Google Shape;561;p32">
            <a:extLst>
              <a:ext uri="{FF2B5EF4-FFF2-40B4-BE49-F238E27FC236}">
                <a16:creationId xmlns:a16="http://schemas.microsoft.com/office/drawing/2014/main" id="{87DBC2C2-68C5-417C-9821-FB3AFEF8552F}"/>
              </a:ext>
            </a:extLst>
          </p:cNvPr>
          <p:cNvSpPr txBox="1"/>
          <p:nvPr/>
        </p:nvSpPr>
        <p:spPr>
          <a:xfrm>
            <a:off x="1723670" y="1463243"/>
            <a:ext cx="4575457" cy="3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D2E27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0" name="Google Shape;671;p38">
            <a:extLst>
              <a:ext uri="{FF2B5EF4-FFF2-40B4-BE49-F238E27FC236}">
                <a16:creationId xmlns:a16="http://schemas.microsoft.com/office/drawing/2014/main" id="{8F081103-E7FA-47DC-9695-BB187F3DBDBE}"/>
              </a:ext>
            </a:extLst>
          </p:cNvPr>
          <p:cNvSpPr txBox="1">
            <a:spLocks noGrp="1"/>
          </p:cNvSpPr>
          <p:nvPr/>
        </p:nvSpPr>
        <p:spPr>
          <a:xfrm>
            <a:off x="4397606" y="1398052"/>
            <a:ext cx="269566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Light"/>
              <a:buNone/>
              <a:defRPr sz="3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Light"/>
              <a:buNone/>
              <a:defRPr sz="3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Light"/>
              <a:buNone/>
              <a:defRPr sz="3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Light"/>
              <a:buNone/>
              <a:defRPr sz="3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Light"/>
              <a:buNone/>
              <a:defRPr sz="3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Light"/>
              <a:buNone/>
              <a:defRPr sz="3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Light"/>
              <a:buNone/>
              <a:defRPr sz="3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Light"/>
              <a:buNone/>
              <a:defRPr sz="3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Light"/>
              <a:buNone/>
              <a:defRPr sz="3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chemeClr val="tx2"/>
                </a:solidFill>
                <a:latin typeface="+mj-lt"/>
              </a:rPr>
              <a:t>Ч</a:t>
            </a:r>
            <a:r>
              <a:rPr lang="ru-RU" dirty="0">
                <a:solidFill>
                  <a:schemeClr val="tx2"/>
                </a:solidFill>
                <a:latin typeface="+mj-lt"/>
              </a:rPr>
              <a:t>то же лучше?</a:t>
            </a:r>
            <a:endParaRPr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4" name="Google Shape;673;p38">
            <a:extLst>
              <a:ext uri="{FF2B5EF4-FFF2-40B4-BE49-F238E27FC236}">
                <a16:creationId xmlns:a16="http://schemas.microsoft.com/office/drawing/2014/main" id="{1683A6AD-9BCB-4AD7-94F3-C852296D3D91}"/>
              </a:ext>
            </a:extLst>
          </p:cNvPr>
          <p:cNvSpPr txBox="1">
            <a:spLocks noGrp="1"/>
          </p:cNvSpPr>
          <p:nvPr/>
        </p:nvSpPr>
        <p:spPr>
          <a:xfrm>
            <a:off x="2798584" y="3302277"/>
            <a:ext cx="269566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>
                <a:solidFill>
                  <a:schemeClr val="tx2"/>
                </a:solidFill>
                <a:latin typeface="+mn-lt"/>
              </a:rPr>
              <a:t>Маленькое количество игр</a:t>
            </a:r>
          </a:p>
        </p:txBody>
      </p:sp>
      <p:sp>
        <p:nvSpPr>
          <p:cNvPr id="15" name="Google Shape;674;p38">
            <a:extLst>
              <a:ext uri="{FF2B5EF4-FFF2-40B4-BE49-F238E27FC236}">
                <a16:creationId xmlns:a16="http://schemas.microsoft.com/office/drawing/2014/main" id="{EEB7FC09-9348-4CF1-9941-E902A5182985}"/>
              </a:ext>
            </a:extLst>
          </p:cNvPr>
          <p:cNvSpPr txBox="1">
            <a:spLocks noGrp="1"/>
          </p:cNvSpPr>
          <p:nvPr/>
        </p:nvSpPr>
        <p:spPr>
          <a:xfrm>
            <a:off x="2959127" y="2340116"/>
            <a:ext cx="1438479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2"/>
                </a:solidFill>
                <a:latin typeface="+mn-lt"/>
                <a:ea typeface="Rubik Light"/>
                <a:cs typeface="Rubik Light"/>
                <a:sym typeface="Rubik Light"/>
              </a:rPr>
              <a:t>Tamagotchi</a:t>
            </a:r>
            <a:endParaRPr sz="2000" b="1" dirty="0">
              <a:solidFill>
                <a:schemeClr val="tx2"/>
              </a:solidFill>
              <a:latin typeface="+mn-lt"/>
              <a:ea typeface="Rubik Light"/>
              <a:cs typeface="Rubik Light"/>
              <a:sym typeface="Rubik Light"/>
            </a:endParaRPr>
          </a:p>
        </p:txBody>
      </p:sp>
      <p:sp>
        <p:nvSpPr>
          <p:cNvPr id="16" name="Google Shape;675;p38">
            <a:extLst>
              <a:ext uri="{FF2B5EF4-FFF2-40B4-BE49-F238E27FC236}">
                <a16:creationId xmlns:a16="http://schemas.microsoft.com/office/drawing/2014/main" id="{4912A12E-409D-4555-BC6A-11D27D83B6ED}"/>
              </a:ext>
            </a:extLst>
          </p:cNvPr>
          <p:cNvSpPr txBox="1">
            <a:spLocks noGrp="1"/>
          </p:cNvSpPr>
          <p:nvPr/>
        </p:nvSpPr>
        <p:spPr>
          <a:xfrm>
            <a:off x="2798584" y="4062204"/>
            <a:ext cx="2530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u="sng" dirty="0">
                <a:solidFill>
                  <a:schemeClr val="tx2"/>
                </a:solidFill>
                <a:latin typeface="+mn-lt"/>
              </a:rPr>
              <a:t>Минималистичный дизайн</a:t>
            </a:r>
            <a:endParaRPr u="sng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17" name="Google Shape;676;p38">
            <a:extLst>
              <a:ext uri="{FF2B5EF4-FFF2-40B4-BE49-F238E27FC236}">
                <a16:creationId xmlns:a16="http://schemas.microsoft.com/office/drawing/2014/main" id="{5AF19763-90A2-427C-8CD8-42F85EB01385}"/>
              </a:ext>
            </a:extLst>
          </p:cNvPr>
          <p:cNvSpPr txBox="1">
            <a:spLocks noGrp="1"/>
          </p:cNvSpPr>
          <p:nvPr/>
        </p:nvSpPr>
        <p:spPr>
          <a:xfrm>
            <a:off x="2798584" y="4822129"/>
            <a:ext cx="2530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>
                <a:solidFill>
                  <a:schemeClr val="tx2"/>
                </a:solidFill>
                <a:latin typeface="+mn-lt"/>
              </a:rPr>
              <a:t>Всегда на грани, особые ощущения</a:t>
            </a:r>
            <a:endParaRPr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18" name="Google Shape;677;p38">
            <a:extLst>
              <a:ext uri="{FF2B5EF4-FFF2-40B4-BE49-F238E27FC236}">
                <a16:creationId xmlns:a16="http://schemas.microsoft.com/office/drawing/2014/main" id="{38C2EF86-257D-4CF2-AF71-EB96258A213C}"/>
              </a:ext>
            </a:extLst>
          </p:cNvPr>
          <p:cNvSpPr/>
          <p:nvPr/>
        </p:nvSpPr>
        <p:spPr>
          <a:xfrm>
            <a:off x="2209509" y="3408629"/>
            <a:ext cx="360000" cy="360000"/>
          </a:xfrm>
          <a:prstGeom prst="roundRect">
            <a:avLst>
              <a:gd name="adj" fmla="val 5742"/>
            </a:avLst>
          </a:prstGeom>
          <a:solidFill>
            <a:srgbClr val="FF0000"/>
          </a:solidFill>
          <a:ln w="28575" cap="flat" cmpd="sng">
            <a:solidFill>
              <a:srgbClr val="2D2E27"/>
            </a:solidFill>
            <a:prstDash val="solid"/>
            <a:round/>
            <a:headEnd type="none" w="sm" len="sm"/>
            <a:tailEnd type="none" w="sm" len="sm"/>
          </a:ln>
          <a:effectLst>
            <a:outerShdw dist="76200" dir="3120000" algn="bl" rotWithShape="0">
              <a:srgbClr val="2D2E27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678;p38">
            <a:extLst>
              <a:ext uri="{FF2B5EF4-FFF2-40B4-BE49-F238E27FC236}">
                <a16:creationId xmlns:a16="http://schemas.microsoft.com/office/drawing/2014/main" id="{E67757B2-9FFC-480A-99DC-0522F08EDF51}"/>
              </a:ext>
            </a:extLst>
          </p:cNvPr>
          <p:cNvSpPr/>
          <p:nvPr/>
        </p:nvSpPr>
        <p:spPr>
          <a:xfrm>
            <a:off x="2209509" y="4168554"/>
            <a:ext cx="360000" cy="360000"/>
          </a:xfrm>
          <a:prstGeom prst="roundRect">
            <a:avLst>
              <a:gd name="adj" fmla="val 5742"/>
            </a:avLst>
          </a:prstGeom>
          <a:solidFill>
            <a:schemeClr val="accent6"/>
          </a:solidFill>
          <a:ln w="28575" cap="flat" cmpd="sng">
            <a:solidFill>
              <a:srgbClr val="2D2E27"/>
            </a:solidFill>
            <a:prstDash val="solid"/>
            <a:round/>
            <a:headEnd type="none" w="sm" len="sm"/>
            <a:tailEnd type="none" w="sm" len="sm"/>
          </a:ln>
          <a:effectLst>
            <a:outerShdw dist="76200" dir="3120000" algn="bl" rotWithShape="0">
              <a:srgbClr val="2D2E27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79;p38">
            <a:extLst>
              <a:ext uri="{FF2B5EF4-FFF2-40B4-BE49-F238E27FC236}">
                <a16:creationId xmlns:a16="http://schemas.microsoft.com/office/drawing/2014/main" id="{D3700202-7A15-4CAF-A1A5-09E5C43F3C95}"/>
              </a:ext>
            </a:extLst>
          </p:cNvPr>
          <p:cNvSpPr/>
          <p:nvPr/>
        </p:nvSpPr>
        <p:spPr>
          <a:xfrm>
            <a:off x="2209509" y="4928479"/>
            <a:ext cx="360000" cy="360000"/>
          </a:xfrm>
          <a:prstGeom prst="roundRect">
            <a:avLst>
              <a:gd name="adj" fmla="val 5742"/>
            </a:avLst>
          </a:prstGeom>
          <a:solidFill>
            <a:srgbClr val="FF0000"/>
          </a:solidFill>
          <a:ln w="28575" cap="flat" cmpd="sng">
            <a:solidFill>
              <a:srgbClr val="2D2E27"/>
            </a:solidFill>
            <a:prstDash val="solid"/>
            <a:round/>
            <a:headEnd type="none" w="sm" len="sm"/>
            <a:tailEnd type="none" w="sm" len="sm"/>
          </a:ln>
          <a:effectLst>
            <a:outerShdw dist="76200" dir="3120000" algn="bl" rotWithShape="0">
              <a:srgbClr val="2D2E27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681;p38">
            <a:extLst>
              <a:ext uri="{FF2B5EF4-FFF2-40B4-BE49-F238E27FC236}">
                <a16:creationId xmlns:a16="http://schemas.microsoft.com/office/drawing/2014/main" id="{4684FCFF-8A8B-41D3-8CD7-706675C65093}"/>
              </a:ext>
            </a:extLst>
          </p:cNvPr>
          <p:cNvSpPr txBox="1">
            <a:spLocks noGrp="1"/>
          </p:cNvSpPr>
          <p:nvPr/>
        </p:nvSpPr>
        <p:spPr>
          <a:xfrm>
            <a:off x="7288986" y="3302277"/>
            <a:ext cx="2530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>
                <a:solidFill>
                  <a:schemeClr val="tx2"/>
                </a:solidFill>
                <a:latin typeface="+mn-lt"/>
              </a:rPr>
              <a:t>Огромное разнообразие игр</a:t>
            </a:r>
            <a:endParaRPr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23" name="Google Shape;682;p38">
            <a:extLst>
              <a:ext uri="{FF2B5EF4-FFF2-40B4-BE49-F238E27FC236}">
                <a16:creationId xmlns:a16="http://schemas.microsoft.com/office/drawing/2014/main" id="{37F24310-5C38-4948-857D-CA584846D223}"/>
              </a:ext>
            </a:extLst>
          </p:cNvPr>
          <p:cNvSpPr txBox="1">
            <a:spLocks noGrp="1"/>
          </p:cNvSpPr>
          <p:nvPr/>
        </p:nvSpPr>
        <p:spPr>
          <a:xfrm>
            <a:off x="7093269" y="2340116"/>
            <a:ext cx="1900219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2"/>
                </a:solidFill>
                <a:latin typeface="+mn-lt"/>
                <a:ea typeface="Rubik Light"/>
                <a:cs typeface="Rubik Light"/>
                <a:sym typeface="Rubik Light"/>
              </a:rPr>
              <a:t>My Talking Tom</a:t>
            </a:r>
            <a:endParaRPr sz="2000" b="1" dirty="0">
              <a:solidFill>
                <a:schemeClr val="tx2"/>
              </a:solidFill>
              <a:latin typeface="+mn-lt"/>
              <a:ea typeface="Rubik Light"/>
              <a:cs typeface="Rubik Light"/>
              <a:sym typeface="Rubik Light"/>
            </a:endParaRPr>
          </a:p>
        </p:txBody>
      </p:sp>
      <p:sp>
        <p:nvSpPr>
          <p:cNvPr id="24" name="Google Shape;683;p38">
            <a:extLst>
              <a:ext uri="{FF2B5EF4-FFF2-40B4-BE49-F238E27FC236}">
                <a16:creationId xmlns:a16="http://schemas.microsoft.com/office/drawing/2014/main" id="{ADA45DC1-C5BF-4550-B967-46EB66882B9C}"/>
              </a:ext>
            </a:extLst>
          </p:cNvPr>
          <p:cNvSpPr txBox="1">
            <a:spLocks noGrp="1"/>
          </p:cNvSpPr>
          <p:nvPr/>
        </p:nvSpPr>
        <p:spPr>
          <a:xfrm>
            <a:off x="7288986" y="4062202"/>
            <a:ext cx="280940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>
                <a:solidFill>
                  <a:schemeClr val="tx2"/>
                </a:solidFill>
                <a:latin typeface="+mn-lt"/>
              </a:rPr>
              <a:t>Более красивая и удобная в использовании</a:t>
            </a:r>
            <a:endParaRPr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25" name="Google Shape;684;p38">
            <a:extLst>
              <a:ext uri="{FF2B5EF4-FFF2-40B4-BE49-F238E27FC236}">
                <a16:creationId xmlns:a16="http://schemas.microsoft.com/office/drawing/2014/main" id="{0BADCF10-686C-4E90-B35C-EFE774058E27}"/>
              </a:ext>
            </a:extLst>
          </p:cNvPr>
          <p:cNvSpPr txBox="1">
            <a:spLocks noGrp="1"/>
          </p:cNvSpPr>
          <p:nvPr/>
        </p:nvSpPr>
        <p:spPr>
          <a:xfrm>
            <a:off x="7288986" y="4822127"/>
            <a:ext cx="2530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○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■"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>
                <a:solidFill>
                  <a:schemeClr val="tx2"/>
                </a:solidFill>
                <a:latin typeface="+mn-lt"/>
              </a:rPr>
              <a:t>Отсутствие риска</a:t>
            </a:r>
            <a:endParaRPr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26" name="Google Shape;685;p38">
            <a:extLst>
              <a:ext uri="{FF2B5EF4-FFF2-40B4-BE49-F238E27FC236}">
                <a16:creationId xmlns:a16="http://schemas.microsoft.com/office/drawing/2014/main" id="{4AFBFEF2-9320-4123-9F37-0E33CA7878C1}"/>
              </a:ext>
            </a:extLst>
          </p:cNvPr>
          <p:cNvSpPr/>
          <p:nvPr/>
        </p:nvSpPr>
        <p:spPr>
          <a:xfrm>
            <a:off x="6699911" y="3408627"/>
            <a:ext cx="360000" cy="360000"/>
          </a:xfrm>
          <a:prstGeom prst="roundRect">
            <a:avLst>
              <a:gd name="adj" fmla="val 5742"/>
            </a:avLst>
          </a:prstGeom>
          <a:solidFill>
            <a:schemeClr val="accent6"/>
          </a:solidFill>
          <a:ln w="28575" cap="flat" cmpd="sng">
            <a:solidFill>
              <a:srgbClr val="2D2E27"/>
            </a:solidFill>
            <a:prstDash val="solid"/>
            <a:round/>
            <a:headEnd type="none" w="sm" len="sm"/>
            <a:tailEnd type="none" w="sm" len="sm"/>
          </a:ln>
          <a:effectLst>
            <a:outerShdw dist="76200" dir="3120000" algn="bl" rotWithShape="0">
              <a:srgbClr val="2D2E27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686;p38">
            <a:extLst>
              <a:ext uri="{FF2B5EF4-FFF2-40B4-BE49-F238E27FC236}">
                <a16:creationId xmlns:a16="http://schemas.microsoft.com/office/drawing/2014/main" id="{D464839D-1AB4-4A91-AEF2-E2CD48A329F1}"/>
              </a:ext>
            </a:extLst>
          </p:cNvPr>
          <p:cNvSpPr/>
          <p:nvPr/>
        </p:nvSpPr>
        <p:spPr>
          <a:xfrm>
            <a:off x="6699911" y="4168552"/>
            <a:ext cx="360000" cy="360000"/>
          </a:xfrm>
          <a:prstGeom prst="roundRect">
            <a:avLst>
              <a:gd name="adj" fmla="val 5742"/>
            </a:avLst>
          </a:prstGeom>
          <a:solidFill>
            <a:schemeClr val="accent6"/>
          </a:solidFill>
          <a:ln w="28575" cap="flat" cmpd="sng">
            <a:solidFill>
              <a:srgbClr val="2D2E27"/>
            </a:solidFill>
            <a:prstDash val="solid"/>
            <a:round/>
            <a:headEnd type="none" w="sm" len="sm"/>
            <a:tailEnd type="none" w="sm" len="sm"/>
          </a:ln>
          <a:effectLst>
            <a:outerShdw dist="76200" dir="3120000" algn="bl" rotWithShape="0">
              <a:srgbClr val="2D2E27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687;p38">
            <a:extLst>
              <a:ext uri="{FF2B5EF4-FFF2-40B4-BE49-F238E27FC236}">
                <a16:creationId xmlns:a16="http://schemas.microsoft.com/office/drawing/2014/main" id="{FF339C6D-5F79-4F47-A6B3-B2215BF225D8}"/>
              </a:ext>
            </a:extLst>
          </p:cNvPr>
          <p:cNvSpPr/>
          <p:nvPr/>
        </p:nvSpPr>
        <p:spPr>
          <a:xfrm>
            <a:off x="6699911" y="4928477"/>
            <a:ext cx="360000" cy="360000"/>
          </a:xfrm>
          <a:prstGeom prst="roundRect">
            <a:avLst>
              <a:gd name="adj" fmla="val 5742"/>
            </a:avLst>
          </a:prstGeom>
          <a:solidFill>
            <a:srgbClr val="FF0000"/>
          </a:solidFill>
          <a:ln w="28575" cap="flat" cmpd="sng">
            <a:solidFill>
              <a:srgbClr val="2D2E27"/>
            </a:solidFill>
            <a:prstDash val="solid"/>
            <a:round/>
            <a:headEnd type="none" w="sm" len="sm"/>
            <a:tailEnd type="none" w="sm" len="sm"/>
          </a:ln>
          <a:effectLst>
            <a:outerShdw dist="76200" dir="3120000" algn="bl" rotWithShape="0">
              <a:srgbClr val="2D2E27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" name="Google Shape;7204;p63">
            <a:extLst>
              <a:ext uri="{FF2B5EF4-FFF2-40B4-BE49-F238E27FC236}">
                <a16:creationId xmlns:a16="http://schemas.microsoft.com/office/drawing/2014/main" id="{05F6E787-3250-46F1-8DBD-237CF1AB64F7}"/>
              </a:ext>
            </a:extLst>
          </p:cNvPr>
          <p:cNvSpPr/>
          <p:nvPr/>
        </p:nvSpPr>
        <p:spPr>
          <a:xfrm>
            <a:off x="2246639" y="3445759"/>
            <a:ext cx="285739" cy="285739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  <p:sp>
        <p:nvSpPr>
          <p:cNvPr id="30" name="Google Shape;7200;p63">
            <a:extLst>
              <a:ext uri="{FF2B5EF4-FFF2-40B4-BE49-F238E27FC236}">
                <a16:creationId xmlns:a16="http://schemas.microsoft.com/office/drawing/2014/main" id="{24FD0E78-2D84-4B76-9EA5-DE8C92315C82}"/>
              </a:ext>
            </a:extLst>
          </p:cNvPr>
          <p:cNvSpPr/>
          <p:nvPr/>
        </p:nvSpPr>
        <p:spPr>
          <a:xfrm>
            <a:off x="6737041" y="4205682"/>
            <a:ext cx="285739" cy="285739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  <p:sp>
        <p:nvSpPr>
          <p:cNvPr id="31" name="Google Shape;7200;p63">
            <a:extLst>
              <a:ext uri="{FF2B5EF4-FFF2-40B4-BE49-F238E27FC236}">
                <a16:creationId xmlns:a16="http://schemas.microsoft.com/office/drawing/2014/main" id="{68AAC596-AE65-4465-82D1-C2CF20CAA0AB}"/>
              </a:ext>
            </a:extLst>
          </p:cNvPr>
          <p:cNvSpPr/>
          <p:nvPr/>
        </p:nvSpPr>
        <p:spPr>
          <a:xfrm>
            <a:off x="6737041" y="3445756"/>
            <a:ext cx="285739" cy="285739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  <p:sp>
        <p:nvSpPr>
          <p:cNvPr id="32" name="Google Shape;7200;p63">
            <a:extLst>
              <a:ext uri="{FF2B5EF4-FFF2-40B4-BE49-F238E27FC236}">
                <a16:creationId xmlns:a16="http://schemas.microsoft.com/office/drawing/2014/main" id="{23094C12-A72D-465D-9A8F-24E6135B82F6}"/>
              </a:ext>
            </a:extLst>
          </p:cNvPr>
          <p:cNvSpPr/>
          <p:nvPr/>
        </p:nvSpPr>
        <p:spPr>
          <a:xfrm>
            <a:off x="2246638" y="4200595"/>
            <a:ext cx="285739" cy="285739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  <p:sp>
        <p:nvSpPr>
          <p:cNvPr id="33" name="Google Shape;7204;p63">
            <a:extLst>
              <a:ext uri="{FF2B5EF4-FFF2-40B4-BE49-F238E27FC236}">
                <a16:creationId xmlns:a16="http://schemas.microsoft.com/office/drawing/2014/main" id="{585B7A60-A5F2-4EB6-B09A-1A7F456D95F9}"/>
              </a:ext>
            </a:extLst>
          </p:cNvPr>
          <p:cNvSpPr/>
          <p:nvPr/>
        </p:nvSpPr>
        <p:spPr>
          <a:xfrm>
            <a:off x="6737040" y="4965607"/>
            <a:ext cx="285739" cy="285739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  <p:sp>
        <p:nvSpPr>
          <p:cNvPr id="34" name="Google Shape;7200;p63">
            <a:extLst>
              <a:ext uri="{FF2B5EF4-FFF2-40B4-BE49-F238E27FC236}">
                <a16:creationId xmlns:a16="http://schemas.microsoft.com/office/drawing/2014/main" id="{3FBB005D-9E88-4367-9734-5B2D98C2A871}"/>
              </a:ext>
            </a:extLst>
          </p:cNvPr>
          <p:cNvSpPr/>
          <p:nvPr/>
        </p:nvSpPr>
        <p:spPr>
          <a:xfrm>
            <a:off x="2246638" y="4965608"/>
            <a:ext cx="285739" cy="285739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618585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Видео работы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02.06.2021</a:t>
            </a:fld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9193E32-FBCF-469A-B8FC-82E21389DE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349803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1A21E1-3726-4F70-8B0E-8E14975EE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FCCF4-1D90-4316-A63E-B181C0553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FFF9E4C-E461-4881-8145-36E5B1B7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//</a:t>
            </a:r>
            <a:r>
              <a:rPr lang="ru-RU" dirty="0"/>
              <a:t>Тамагочи на </a:t>
            </a:r>
            <a:r>
              <a:rPr lang="en-US" dirty="0"/>
              <a:t>Android</a:t>
            </a:r>
          </a:p>
        </p:txBody>
      </p:sp>
      <p:sp>
        <p:nvSpPr>
          <p:cNvPr id="6" name="Google Shape;569;p33">
            <a:extLst>
              <a:ext uri="{FF2B5EF4-FFF2-40B4-BE49-F238E27FC236}">
                <a16:creationId xmlns:a16="http://schemas.microsoft.com/office/drawing/2014/main" id="{DC2B4452-D853-4090-89E0-FA3551EA6684}"/>
              </a:ext>
            </a:extLst>
          </p:cNvPr>
          <p:cNvSpPr txBox="1">
            <a:spLocks noGrp="1"/>
          </p:cNvSpPr>
          <p:nvPr/>
        </p:nvSpPr>
        <p:spPr>
          <a:xfrm>
            <a:off x="1159042" y="4660875"/>
            <a:ext cx="3976731" cy="425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chemeClr val="tx2"/>
                </a:solidFill>
                <a:latin typeface="+mn-lt"/>
              </a:rPr>
              <a:t>Характеристики</a:t>
            </a:r>
            <a:endParaRPr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AB5D4F-EB72-4705-9858-8B5F7648DE28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1190436" y="1580467"/>
            <a:ext cx="3945337" cy="21698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2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 class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Pet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static final int </a:t>
            </a:r>
            <a:r>
              <a:rPr kumimoji="0" lang="en-US" altLang="en-US" sz="9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SHOT_COST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int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int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hunger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int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thirst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int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health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int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death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int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happy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int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ageTime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int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awayTime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int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randomEventPercentage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creature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ArrayList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&lt;String&gt;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ru-RU" altLang="en-US" sz="9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… </a:t>
            </a:r>
            <a:r>
              <a:rPr lang="en-US" alt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A0536D-F1B3-4BC1-89DB-884C919310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7153" y="1580467"/>
            <a:ext cx="5483763" cy="20313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//0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упал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с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лестницы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Счастье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(-10) и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Здоровье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(-15)"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//1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поел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! &lt;3 &lt;3 &lt;3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Счастье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(+15)"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//2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получил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2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по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физике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Счастье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(-10)"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//3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подрался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с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другим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питомцем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!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Счастье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(-10) и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Здоровье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(-15)"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//4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сильно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спешил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в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школу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и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упал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в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грязь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Счастье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(-10)"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//5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съел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червяка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с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земли</a:t>
            </a:r>
            <a:r>
              <a:rPr lang="ru-RU" altLang="en-US" sz="900" b="1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Голод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(+2) и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Здоровье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(-2)"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//6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нашел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себе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нового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друга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!! &lt;3 &lt;3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Счастье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(+20)"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Google Shape;569;p33">
            <a:extLst>
              <a:ext uri="{FF2B5EF4-FFF2-40B4-BE49-F238E27FC236}">
                <a16:creationId xmlns:a16="http://schemas.microsoft.com/office/drawing/2014/main" id="{92290003-B735-42E9-AAC8-1EB138E0CF6C}"/>
              </a:ext>
            </a:extLst>
          </p:cNvPr>
          <p:cNvSpPr txBox="1">
            <a:spLocks/>
          </p:cNvSpPr>
          <p:nvPr/>
        </p:nvSpPr>
        <p:spPr>
          <a:xfrm>
            <a:off x="6464093" y="4593349"/>
            <a:ext cx="3976731" cy="425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/>
            <a:r>
              <a:rPr lang="ru-RU" sz="2000" b="1" dirty="0">
                <a:solidFill>
                  <a:schemeClr val="tx2"/>
                </a:solidFill>
                <a:latin typeface="+mn-lt"/>
                <a:cs typeface="Arial" panose="020B0604020202020204" pitchFamily="34" charset="0"/>
              </a:rPr>
              <a:t>Ивенты</a:t>
            </a:r>
          </a:p>
        </p:txBody>
      </p:sp>
    </p:spTree>
    <p:extLst>
      <p:ext uri="{BB962C8B-B14F-4D97-AF65-F5344CB8AC3E}">
        <p14:creationId xmlns:p14="http://schemas.microsoft.com/office/powerpoint/2010/main" val="384032650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BC63AA-4ED5-482A-BE6E-3C585888D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C31615-A13D-4C78-BFF7-E35B05C7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1E2A953-06BF-473B-8B37-57547D654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//</a:t>
            </a:r>
            <a:r>
              <a:rPr lang="ru-RU" dirty="0"/>
              <a:t>Тамагочи на </a:t>
            </a:r>
            <a:r>
              <a:rPr lang="en-US" dirty="0"/>
              <a:t>Android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ECF5AE0-9172-4C86-87BF-BEF484A711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245" y="1806025"/>
            <a:ext cx="3817524" cy="27238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updateHunger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int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calories,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boolean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treat){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hunger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+ calories &gt;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100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hunger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100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else 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hunger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+ calories &lt;=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hunger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updateHealth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(calories);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else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(treat){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hunger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+= calories;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updateHappy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5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,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false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updateHealth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(-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2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else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hunger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+= calories;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4EC603E5-9383-443A-9384-D8128F277E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6642" y="1806025"/>
            <a:ext cx="2959465" cy="21698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public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randomEvent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(){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int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eventNumber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= 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 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Math.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random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() *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events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.size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());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eventNumber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==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updateHappy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(-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10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,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false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updateHealth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(-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15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}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else 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eventNumber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==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1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updateHappy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15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,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false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}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else 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eventNumber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==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2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updateHappy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(-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10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,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false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}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else 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eventNumber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==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14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updateHappy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5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,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false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} …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return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events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.get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eventNumber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88518F-992B-4F2C-9F85-7A89FEDA8DF7}"/>
              </a:ext>
            </a:extLst>
          </p:cNvPr>
          <p:cNvSpPr txBox="1"/>
          <p:nvPr/>
        </p:nvSpPr>
        <p:spPr>
          <a:xfrm>
            <a:off x="1147785" y="4739072"/>
            <a:ext cx="16207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tx2"/>
                </a:solidFill>
              </a:rPr>
              <a:t>Функции</a:t>
            </a:r>
            <a:endParaRPr lang="en-US" sz="2000" b="1" dirty="0">
              <a:solidFill>
                <a:schemeClr val="tx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C5F570-ACC4-4BAC-990B-2AE525EA0D23}"/>
              </a:ext>
            </a:extLst>
          </p:cNvPr>
          <p:cNvSpPr txBox="1"/>
          <p:nvPr/>
        </p:nvSpPr>
        <p:spPr>
          <a:xfrm>
            <a:off x="7800243" y="4739072"/>
            <a:ext cx="1038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tx2"/>
                </a:solidFill>
              </a:rPr>
              <a:t>Ивенты</a:t>
            </a:r>
            <a:endParaRPr lang="en-US" sz="2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244228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6B9653-1D94-4C92-8500-C816CDE12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8BF504-591D-4ADD-BFC8-DD97B1D32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55FDB74-9D56-4F1B-A6CC-6A267E3B4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//</a:t>
            </a:r>
            <a:r>
              <a:rPr lang="ru-RU" dirty="0"/>
              <a:t>Тамагочи на </a:t>
            </a:r>
            <a:r>
              <a:rPr lang="en-US" dirty="0"/>
              <a:t>Android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8F362A5-E1D5-4B71-AC0F-8B098CE73F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6382" y="1605424"/>
            <a:ext cx="2819400" cy="23083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private void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turnOffEverything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(){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gameOneButton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gameTwoButton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nameYourNewPetText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nameEditText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submitButton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nameYourNewPetText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alreadyGuessedLettersText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guessALetterText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letterEditText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submitButton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hiddenWordText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guessANumberText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numberEditText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submitButton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B01E2A8B-65EB-4121-B1BC-C455307FC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5648" y="2090172"/>
            <a:ext cx="4009292" cy="13388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private void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event(){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int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percentage =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myPet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.getRandomEvent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int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randomEv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= 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 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Math.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random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() *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JetBrains Mono"/>
              </a:rPr>
              <a:t>100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JetBrains Mono"/>
              </a:rPr>
              <a:t>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randomEv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&lt;= percentage){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String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eventText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=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myPet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.randomEvent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eventToast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=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Toast.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makeText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context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,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eventText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,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Toast.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LENGTH_SHORT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JetBrains Mono"/>
              </a:rPr>
              <a:t>eventToast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.show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();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8CE7DB-1C2E-4885-9C84-4F82B6C1BF13}"/>
              </a:ext>
            </a:extLst>
          </p:cNvPr>
          <p:cNvSpPr txBox="1"/>
          <p:nvPr/>
        </p:nvSpPr>
        <p:spPr>
          <a:xfrm>
            <a:off x="1846382" y="4517323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tx2"/>
                </a:solidFill>
              </a:rPr>
              <a:t>TurnOffEverything</a:t>
            </a:r>
            <a:endParaRPr lang="en-US" sz="2000" b="1" dirty="0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410AD7-5CFD-4089-A157-53C6DB3FDD72}"/>
              </a:ext>
            </a:extLst>
          </p:cNvPr>
          <p:cNvSpPr txBox="1"/>
          <p:nvPr/>
        </p:nvSpPr>
        <p:spPr>
          <a:xfrm>
            <a:off x="7736865" y="4517323"/>
            <a:ext cx="1010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>
                <a:solidFill>
                  <a:schemeClr val="tx2"/>
                </a:solidFill>
              </a:rPr>
              <a:t>Ивенты</a:t>
            </a:r>
            <a:endParaRPr lang="en-US" sz="2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206515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17909C-3BDE-466D-A904-25AE3260B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03.06.2021</a:t>
            </a:fld>
            <a:endParaRPr lang="ru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497154-6E61-48C9-BB3D-D1BAFC35D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1B0165A-8E2C-47CF-B552-2B8AFAED9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//</a:t>
            </a:r>
            <a:r>
              <a:rPr lang="ru-RU" dirty="0"/>
              <a:t>Тамагочи на </a:t>
            </a:r>
            <a:r>
              <a:rPr lang="en-US" dirty="0"/>
              <a:t>Android</a:t>
            </a:r>
          </a:p>
        </p:txBody>
      </p:sp>
      <p:sp>
        <p:nvSpPr>
          <p:cNvPr id="6" name="Google Shape;569;p33">
            <a:extLst>
              <a:ext uri="{FF2B5EF4-FFF2-40B4-BE49-F238E27FC236}">
                <a16:creationId xmlns:a16="http://schemas.microsoft.com/office/drawing/2014/main" id="{D1DD2558-9EEA-4BA0-A98E-FBCC3DA385BA}"/>
              </a:ext>
            </a:extLst>
          </p:cNvPr>
          <p:cNvSpPr txBox="1">
            <a:spLocks noGrp="1"/>
          </p:cNvSpPr>
          <p:nvPr/>
        </p:nvSpPr>
        <p:spPr>
          <a:xfrm>
            <a:off x="1439938" y="5230132"/>
            <a:ext cx="30945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 Light"/>
              <a:buNone/>
              <a:defRPr sz="2000" b="0" i="0" u="none" strike="noStrike" cap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chemeClr val="tx2"/>
                </a:solidFill>
                <a:latin typeface="+mn-lt"/>
              </a:rPr>
              <a:t>Виселица</a:t>
            </a:r>
            <a:endParaRPr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9" name="Google Shape;569;p33">
            <a:extLst>
              <a:ext uri="{FF2B5EF4-FFF2-40B4-BE49-F238E27FC236}">
                <a16:creationId xmlns:a16="http://schemas.microsoft.com/office/drawing/2014/main" id="{92290003-B735-42E9-AAC8-1EB138E0CF6C}"/>
              </a:ext>
            </a:extLst>
          </p:cNvPr>
          <p:cNvSpPr txBox="1">
            <a:spLocks/>
          </p:cNvSpPr>
          <p:nvPr/>
        </p:nvSpPr>
        <p:spPr>
          <a:xfrm>
            <a:off x="7300591" y="4041305"/>
            <a:ext cx="30945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/>
            <a:r>
              <a:rPr lang="ru-RU" dirty="0"/>
              <a:t>Угадай Число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1DFD7F-7DE9-40B1-B25E-6EEFE7B7CB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2024" y="1400789"/>
            <a:ext cx="3436767" cy="120032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gameTwoButton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.setOnClickListener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(v13 -&gt;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alreadyGuessedLettersText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.setText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gameOneButton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gameTwoButton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words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ArrayList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&lt;&gt;();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words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"apple"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words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"butter"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ru-RU" altLang="en-US" sz="900" dirty="0">
                <a:latin typeface="Consolas" panose="020B0609020204030204" pitchFamily="49" charset="0"/>
              </a:rPr>
              <a:t>...</a:t>
            </a:r>
            <a:endParaRPr lang="en-US" altLang="en-US" sz="9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5B165-9010-4600-A9C6-C531B478F0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3576" y="2813587"/>
            <a:ext cx="4339800" cy="161582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lettersHidden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ArrayList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&lt;&gt;();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guessedLettersArr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ArrayList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&lt;&gt;();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random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words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.size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 -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word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words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.get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 =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word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.length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 -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Character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randomLetter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word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.charAt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(rando);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(!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lettersHidden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.contains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randomLetter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lettersHidden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randomLetter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1FBBEFF-AF24-4AB8-8FF3-8E13A46E62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0715" y="1129438"/>
            <a:ext cx="3465392" cy="38318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gameOneButton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.setOnClickListener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(v14 -&gt;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gameAttempts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guessANumberText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VISIBLE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guessANumberText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.setText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R.string.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guess_a_number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numberEditText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VISIBLE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submitButton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VISIBLE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random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(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*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gameOneButton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gameTwoButton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.setVisibility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View.</a:t>
            </a:r>
            <a:r>
              <a:rPr kumimoji="0" lang="en-US" altLang="en-US" sz="9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GONE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submitButton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.setOnClickListener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(v12 -&gt;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(!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numberEditText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.getText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isEmpty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guessInt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numberEditText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.getText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guessInt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myPet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.play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gameAttempts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correctToast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.show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numberEditText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.getText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().clear();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} </a:t>
            </a: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else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gameAttempts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--;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numberEditText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.getText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().clear();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en-US" altLang="en-US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nopeToast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.show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Google Shape;569;p33">
            <a:extLst>
              <a:ext uri="{FF2B5EF4-FFF2-40B4-BE49-F238E27FC236}">
                <a16:creationId xmlns:a16="http://schemas.microsoft.com/office/drawing/2014/main" id="{DC23B477-1A3D-405A-B6CD-ECAF10723029}"/>
              </a:ext>
            </a:extLst>
          </p:cNvPr>
          <p:cNvSpPr txBox="1">
            <a:spLocks/>
          </p:cNvSpPr>
          <p:nvPr/>
        </p:nvSpPr>
        <p:spPr>
          <a:xfrm>
            <a:off x="6887700" y="5230132"/>
            <a:ext cx="30945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/>
            <a:r>
              <a:rPr lang="ru-RU" sz="2000" b="1" dirty="0">
                <a:solidFill>
                  <a:schemeClr val="tx2"/>
                </a:solidFill>
                <a:latin typeface="+mn-lt"/>
              </a:rPr>
              <a:t>Угадай число</a:t>
            </a:r>
          </a:p>
        </p:txBody>
      </p:sp>
    </p:spTree>
    <p:extLst>
      <p:ext uri="{BB962C8B-B14F-4D97-AF65-F5344CB8AC3E}">
        <p14:creationId xmlns:p14="http://schemas.microsoft.com/office/powerpoint/2010/main" val="2022574881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1364</TotalTime>
  <Words>1171</Words>
  <Application>Microsoft Office PowerPoint</Application>
  <PresentationFormat>Widescreen</PresentationFormat>
  <Paragraphs>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SamsungOne 800C</vt:lpstr>
      <vt:lpstr>JetBrains Mono</vt:lpstr>
      <vt:lpstr>Consolas</vt:lpstr>
      <vt:lpstr>SamsungOne 450C</vt:lpstr>
      <vt:lpstr>Arial</vt:lpstr>
      <vt:lpstr>Calibri</vt:lpstr>
      <vt:lpstr>Rubik Light</vt:lpstr>
      <vt:lpstr>Inter</vt:lpstr>
      <vt:lpstr>Samsung IT School White</vt:lpstr>
      <vt:lpstr>Samsung IT School En</vt:lpstr>
      <vt:lpstr>Samsung IT School White En</vt:lpstr>
      <vt:lpstr>PowerPoint Presentation</vt:lpstr>
      <vt:lpstr>Тамагочи на Android</vt:lpstr>
      <vt:lpstr>//Тамагочи на Android</vt:lpstr>
      <vt:lpstr>//Тамагочи на Android</vt:lpstr>
      <vt:lpstr>Видео работы</vt:lpstr>
      <vt:lpstr>//Тамагочи на Android</vt:lpstr>
      <vt:lpstr>//Тамагочи на Android</vt:lpstr>
      <vt:lpstr>//Тамагочи на Android</vt:lpstr>
      <vt:lpstr>//Тамагочи на Android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kissmycontract</cp:lastModifiedBy>
  <cp:revision>47</cp:revision>
  <dcterms:created xsi:type="dcterms:W3CDTF">2020-05-25T08:37:09Z</dcterms:created>
  <dcterms:modified xsi:type="dcterms:W3CDTF">2021-06-03T12:51:36Z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